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2552700" y="0"/>
            <a:ext cx="17339734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54800" y="49657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667500" y="4445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939561" y="482600"/>
            <a:ext cx="7995295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25270"/>
          <a:stretch>
            <a:fillRect/>
          </a:stretch>
        </p:blipFill>
        <p:spPr>
          <a:xfrm>
            <a:off x="1308100" y="543113"/>
            <a:ext cx="10388600" cy="5822544"/>
          </a:xfrm>
          <a:prstGeom prst="rect">
            <a:avLst/>
          </a:prstGeom>
        </p:spPr>
      </p:pic>
      <p:sp>
        <p:nvSpPr>
          <p:cNvPr id="120" name="IF.99.1 Advanced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5760"/>
            </a:lvl1pPr>
          </a:lstStyle>
          <a:p>
            <a:pPr/>
            <a:r>
              <a:t>IF.99.1 Advanced Algorithms</a:t>
            </a:r>
          </a:p>
        </p:txBody>
      </p:sp>
      <p:sp>
        <p:nvSpPr>
          <p:cNvPr id="121" name="Fall 2017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Fall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7638" t="13189" r="40422" b="13189"/>
          <a:stretch>
            <a:fillRect/>
          </a:stretch>
        </p:blipFill>
        <p:spPr>
          <a:xfrm>
            <a:off x="6870699" y="2781300"/>
            <a:ext cx="5283201" cy="6184901"/>
          </a:xfrm>
          <a:prstGeom prst="rect">
            <a:avLst/>
          </a:prstGeom>
        </p:spPr>
      </p:pic>
      <p:sp>
        <p:nvSpPr>
          <p:cNvPr id="124" name="International Olympiad in Inform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International Olympiad in Informatics</a:t>
            </a:r>
          </a:p>
        </p:txBody>
      </p:sp>
      <p:sp>
        <p:nvSpPr>
          <p:cNvPr id="125" name="International contest for Programmers under the age of 19 year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14527" indent="-414527" defTabSz="560831">
              <a:spcBef>
                <a:spcPts val="3600"/>
              </a:spcBef>
              <a:defRPr sz="3648"/>
            </a:pPr>
            <a:r>
              <a:t>International contest for Programmers under the age of 19 years</a:t>
            </a:r>
          </a:p>
          <a:p>
            <a:pPr marL="414527" indent="-414527" defTabSz="560831">
              <a:spcBef>
                <a:spcPts val="3600"/>
              </a:spcBef>
              <a:defRPr sz="3648"/>
            </a:pPr>
            <a:r>
              <a:t>HTL Leonding won already several medals</a:t>
            </a:r>
          </a:p>
          <a:p>
            <a:pPr marL="414527" indent="-414527" defTabSz="560831">
              <a:spcBef>
                <a:spcPts val="3600"/>
              </a:spcBef>
              <a:defRPr sz="3648"/>
            </a:pPr>
            <a:r>
              <a:t>Austrian competition</a:t>
            </a:r>
          </a:p>
          <a:p>
            <a:pPr lvl="1" marL="829055" indent="-414527" defTabSz="560831">
              <a:spcBef>
                <a:spcPts val="3600"/>
              </a:spcBef>
              <a:defRPr sz="3648"/>
            </a:pPr>
            <a:r>
              <a:t>Last year: 3 participants out of 4 were from the HTL Leonding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UNADJUSTEDNONRAW_thumb_a036.jpg" descr="UNADJUSTEDNONRAW_thumb_a036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6824" t="32094" r="21013" b="2094"/>
          <a:stretch>
            <a:fillRect/>
          </a:stretch>
        </p:blipFill>
        <p:spPr>
          <a:xfrm>
            <a:off x="6870700" y="2781299"/>
            <a:ext cx="5283201" cy="6184901"/>
          </a:xfrm>
          <a:prstGeom prst="rect">
            <a:avLst/>
          </a:prstGeom>
        </p:spPr>
      </p:pic>
      <p:sp>
        <p:nvSpPr>
          <p:cNvPr id="128" name="Event with Flo Leimgru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Event with Flo Leimgruber</a:t>
            </a:r>
          </a:p>
        </p:txBody>
      </p:sp>
      <p:sp>
        <p:nvSpPr>
          <p:cNvPr id="129" name="2016 graduate of our schoo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2016 graduate of our school</a:t>
            </a:r>
          </a:p>
          <a:p>
            <a:pPr/>
            <a:r>
              <a:t>Two-times bronze medal winner at the IOI</a:t>
            </a:r>
          </a:p>
          <a:p>
            <a:pPr/>
            <a:r>
              <a:t>Date: Friday, October 22</a:t>
            </a:r>
          </a:p>
          <a:p>
            <a:pPr lvl="1"/>
            <a:r>
              <a:t>Friday 8 – 10: IF</a:t>
            </a:r>
          </a:p>
          <a:p>
            <a:pPr lvl="1"/>
            <a:r>
              <a:t>Friday 10 – 12: ITM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al of Advanced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 of Advanced Algorithms</a:t>
            </a:r>
          </a:p>
        </p:txBody>
      </p:sp>
      <p:sp>
        <p:nvSpPr>
          <p:cNvPr id="132" name="Training camp for th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camp for the</a:t>
            </a:r>
          </a:p>
          <a:p>
            <a:pPr lvl="1"/>
            <a:r>
              <a:t>Austrian Olympiad in Informatics (AOI)</a:t>
            </a:r>
          </a:p>
          <a:p>
            <a:pPr lvl="1"/>
            <a:r>
              <a:t>International Olympiad in Informatics (IOI)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o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</a:t>
            </a:r>
          </a:p>
        </p:txBody>
      </p:sp>
      <p:sp>
        <p:nvSpPr>
          <p:cNvPr id="135" name="Recurs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Recursion</a:t>
            </a:r>
          </a:p>
          <a:p>
            <a:pPr/>
            <a:r>
              <a:t>Complete search</a:t>
            </a:r>
          </a:p>
          <a:p>
            <a:pPr/>
            <a:r>
              <a:t>Greedy algorithm</a:t>
            </a:r>
          </a:p>
          <a:p>
            <a:pPr/>
            <a:r>
              <a:t>Dynamic programming</a:t>
            </a:r>
          </a:p>
          <a:p>
            <a:pPr/>
            <a:r>
              <a:t>Training, training, training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dministriv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Administrivia</a:t>
            </a:r>
          </a:p>
        </p:txBody>
      </p:sp>
      <p:sp>
        <p:nvSpPr>
          <p:cNvPr id="138" name="Possible meeting times for winter term 2017 and summer term 2018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Possible meeting times for winter term 2017 and summer term 2018</a:t>
            </a:r>
          </a:p>
          <a:p>
            <a:pPr lvl="1"/>
            <a:r>
              <a:t>Monday unit 8 and 9 or 9 and 10</a:t>
            </a:r>
          </a:p>
          <a:p>
            <a:pPr lvl="1"/>
            <a:r>
              <a:t>Thursday unit 9 and 10</a:t>
            </a:r>
          </a:p>
          <a:p>
            <a:pPr/>
            <a:r>
              <a:t>Tick your preferred time on the application 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ne more Thing 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more Thing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681" t="0" r="5681" b="0"/>
          <a:stretch>
            <a:fillRect/>
          </a:stretch>
        </p:blipFill>
        <p:spPr>
          <a:xfrm>
            <a:off x="1346200" y="520700"/>
            <a:ext cx="10388600" cy="5860236"/>
          </a:xfrm>
          <a:prstGeom prst="rect">
            <a:avLst/>
          </a:prstGeom>
        </p:spPr>
      </p:pic>
      <p:sp>
        <p:nvSpPr>
          <p:cNvPr id="143" name="Save the 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Save the Date</a:t>
            </a:r>
          </a:p>
        </p:txBody>
      </p:sp>
      <p:sp>
        <p:nvSpPr>
          <p:cNvPr id="144" name="School or JKU (10:00 am or 2:00 pm)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43305">
              <a:defRPr sz="3534"/>
            </a:pPr>
            <a:r>
              <a:t>School or JKU (10:00 am or 2:00 pm)</a:t>
            </a:r>
          </a:p>
          <a:p>
            <a:pPr defTabSz="543305">
              <a:defRPr sz="3534"/>
            </a:pPr>
            <a:r>
              <a:t>Don’t forget to register on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